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77"/>
  </p:notesMasterIdLst>
  <p:sldIdLst>
    <p:sldId id="418" r:id="rId3"/>
    <p:sldId id="386" r:id="rId4"/>
    <p:sldId id="445" r:id="rId5"/>
    <p:sldId id="582" r:id="rId6"/>
    <p:sldId id="429" r:id="rId7"/>
    <p:sldId id="460" r:id="rId8"/>
    <p:sldId id="757" r:id="rId9"/>
    <p:sldId id="758" r:id="rId10"/>
    <p:sldId id="759" r:id="rId11"/>
    <p:sldId id="760" r:id="rId12"/>
    <p:sldId id="761" r:id="rId13"/>
    <p:sldId id="762" r:id="rId14"/>
    <p:sldId id="763" r:id="rId15"/>
    <p:sldId id="764" r:id="rId16"/>
    <p:sldId id="765" r:id="rId17"/>
    <p:sldId id="766" r:id="rId18"/>
    <p:sldId id="767" r:id="rId19"/>
    <p:sldId id="768" r:id="rId20"/>
    <p:sldId id="769" r:id="rId21"/>
    <p:sldId id="770" r:id="rId22"/>
    <p:sldId id="771" r:id="rId23"/>
    <p:sldId id="772" r:id="rId24"/>
    <p:sldId id="773" r:id="rId25"/>
    <p:sldId id="774" r:id="rId26"/>
    <p:sldId id="775" r:id="rId27"/>
    <p:sldId id="776" r:id="rId28"/>
    <p:sldId id="777" r:id="rId29"/>
    <p:sldId id="778" r:id="rId30"/>
    <p:sldId id="779" r:id="rId31"/>
    <p:sldId id="780" r:id="rId32"/>
    <p:sldId id="781" r:id="rId33"/>
    <p:sldId id="782" r:id="rId34"/>
    <p:sldId id="783" r:id="rId35"/>
    <p:sldId id="784" r:id="rId36"/>
    <p:sldId id="785" r:id="rId37"/>
    <p:sldId id="786" r:id="rId38"/>
    <p:sldId id="787" r:id="rId39"/>
    <p:sldId id="788" r:id="rId40"/>
    <p:sldId id="789" r:id="rId41"/>
    <p:sldId id="790" r:id="rId42"/>
    <p:sldId id="792" r:id="rId43"/>
    <p:sldId id="793" r:id="rId44"/>
    <p:sldId id="794" r:id="rId45"/>
    <p:sldId id="795" r:id="rId46"/>
    <p:sldId id="796" r:id="rId47"/>
    <p:sldId id="797" r:id="rId48"/>
    <p:sldId id="798" r:id="rId49"/>
    <p:sldId id="799" r:id="rId50"/>
    <p:sldId id="801" r:id="rId51"/>
    <p:sldId id="802" r:id="rId52"/>
    <p:sldId id="803" r:id="rId53"/>
    <p:sldId id="804" r:id="rId54"/>
    <p:sldId id="805" r:id="rId55"/>
    <p:sldId id="806" r:id="rId56"/>
    <p:sldId id="807" r:id="rId57"/>
    <p:sldId id="810" r:id="rId58"/>
    <p:sldId id="811" r:id="rId59"/>
    <p:sldId id="812" r:id="rId60"/>
    <p:sldId id="814" r:id="rId61"/>
    <p:sldId id="815" r:id="rId62"/>
    <p:sldId id="817" r:id="rId63"/>
    <p:sldId id="816" r:id="rId64"/>
    <p:sldId id="480" r:id="rId65"/>
    <p:sldId id="479" r:id="rId66"/>
    <p:sldId id="575" r:id="rId67"/>
    <p:sldId id="791" r:id="rId68"/>
    <p:sldId id="511" r:id="rId69"/>
    <p:sldId id="501" r:id="rId70"/>
    <p:sldId id="510" r:id="rId71"/>
    <p:sldId id="452" r:id="rId72"/>
    <p:sldId id="451" r:id="rId73"/>
    <p:sldId id="513" r:id="rId74"/>
    <p:sldId id="514" r:id="rId75"/>
    <p:sldId id="449" r:id="rId76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24B"/>
    <a:srgbClr val="D04E1D"/>
    <a:srgbClr val="D1EEAC"/>
    <a:srgbClr val="9AC39A"/>
    <a:srgbClr val="96A8C3"/>
    <a:srgbClr val="FFFFCC"/>
    <a:srgbClr val="009900"/>
    <a:srgbClr val="A3B8C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7/31/2017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61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9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0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51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53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93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880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11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7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3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505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7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74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074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11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033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33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50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20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5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25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120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82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833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01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27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40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371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62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658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39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334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879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0402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147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89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847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171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810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4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21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8606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1100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09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8223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4430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486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434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475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00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563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5947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9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487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806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225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9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31.07.2017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102.png"/><Relationship Id="rId4" Type="http://schemas.openxmlformats.org/officeDocument/2006/relationships/hyperlink" Target="http://itvdn.com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Создание графического интерфейса пользователя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</a:t>
            </a:r>
            <a:r>
              <a:rPr lang="ru-RU" sz="1400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видеосервис</a:t>
            </a:r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PLAF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7064" y="1433185"/>
            <a:ext cx="706913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Изменение внешнего вида всего приложения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парой строк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кода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Мимикрия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под внешний вид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хостовой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ОС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это не всегда хорошо!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Довольно большой ассортимент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стандартных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PLAF’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ов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Metal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Java/Linux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Motiff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Unix/X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GTK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Linux/Solaris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Windows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нельзя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использовать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 других ОС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Nimbus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Solaris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Aqua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MacOS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X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…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438400"/>
            <a:ext cx="4353533" cy="1476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72" y="4433887"/>
            <a:ext cx="1390856" cy="13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PLAF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532215"/>
            <a:ext cx="98298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 </a:t>
            </a:r>
            <a:r>
              <a:rPr lang="uk-UA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старте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uk-UA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приложение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читает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системное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свойство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swing.defaultlaf</a:t>
            </a: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2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Нужный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вид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оформления можно задать в командной строке: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 коде: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672416"/>
            <a:ext cx="9677400" cy="538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985229"/>
            <a:ext cx="8953992" cy="104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4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PLAF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0135" y="1925723"/>
            <a:ext cx="86917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Более правильно: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35" y="2589630"/>
            <a:ext cx="8691730" cy="15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4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PLAF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0835" y="1328430"/>
            <a:ext cx="44910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Еще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олее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правильно: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35" y="1371600"/>
            <a:ext cx="5334000" cy="4885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89" y="2830835"/>
            <a:ext cx="4353533" cy="14765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10692" y="4000108"/>
            <a:ext cx="3124200" cy="26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10692" y="2253841"/>
            <a:ext cx="3124200" cy="26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71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MVC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2600" y="1433185"/>
            <a:ext cx="9067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MVC (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Model-View-Controller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архитектурный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паттерн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при котором данные, пользовательский интерфейс и управляющая логика реализуются в виде отдельных компонентов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слоев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таким образом, что модификация каждого компонента может осуществляться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независимо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модель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Model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предоставляет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данные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реагирует на команды 	контроллера, изменяя своё состояние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представление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View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отвечает за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отображение данных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модели 	пользователю, реагируя на изменения модели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контроллер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Controller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интерпретирует действия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пользователя,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оповещая модель о необходимости изменений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36" y="4952999"/>
            <a:ext cx="1262063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50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Swing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MVC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2600" y="1403861"/>
            <a:ext cx="9067800" cy="385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Архитектура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 –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это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MVC в его полном понимании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но авторы вдохновлялись этим паттерном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8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Теоретически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можно выделить в ней модель, представление и контроллер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 практике – это архитектура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отдел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яемой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модели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separable model architecture)</a:t>
            </a: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представление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контроллер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об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ычно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объединены в одном компоненте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модель реализована отдельно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428675"/>
            <a:ext cx="3971925" cy="163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399650"/>
            <a:ext cx="3816788" cy="16963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5087191" y="5010150"/>
            <a:ext cx="533400" cy="533400"/>
          </a:xfrm>
          <a:prstGeom prst="rightArrow">
            <a:avLst/>
          </a:prstGeom>
          <a:noFill/>
          <a:ln>
            <a:solidFill>
              <a:srgbClr val="DA7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809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Пакет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Swing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Shape 110" descr="Без имени-2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 bwMode="auto">
          <a:xfrm>
            <a:off x="3151318" y="1257496"/>
            <a:ext cx="5859201" cy="51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858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интерфейсные элементы и их свойства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087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Компонент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Swing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2292" y="1816864"/>
            <a:ext cx="5992616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Контейнеры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вершина иерархии в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GUI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верхнего уровня, общего,  	специального назначения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Компоненты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элементы управления, </a:t>
            </a:r>
            <a:b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наследники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JComponent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J-</a:t>
            </a: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Менеджеры разметки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отвечают за 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расположение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компонентов 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внутри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контейнера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2" name="Shape 122" descr="Без имени-2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 bwMode="auto">
          <a:xfrm>
            <a:off x="7162800" y="1323165"/>
            <a:ext cx="4185671" cy="49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941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Контейнеры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Shape 128" descr="Без имени-2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 bwMode="auto">
          <a:xfrm>
            <a:off x="3219810" y="1552827"/>
            <a:ext cx="5752380" cy="403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664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Контейнеры верхнего уровня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Shape 134" descr="Без имени-2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 bwMode="auto">
          <a:xfrm>
            <a:off x="3657600" y="1380643"/>
            <a:ext cx="6791828" cy="511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105400" y="5562600"/>
            <a:ext cx="5344028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9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нтейнеры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общего назначения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0200" y="1856534"/>
            <a:ext cx="47244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Панели –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JPanel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Панели с прокруткой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JScrollPane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Панели инструментов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JToolBar</a:t>
            </a:r>
            <a:endParaRPr lang="ru-RU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Сплит-панели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JSplitPane</a:t>
            </a:r>
            <a:endParaRPr lang="ru-RU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Панели со вкладками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JTabbedPane</a:t>
            </a:r>
            <a:endParaRPr lang="en-US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263" y="1856534"/>
            <a:ext cx="4257675" cy="1235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263" y="4429226"/>
            <a:ext cx="4310062" cy="1152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3582890"/>
            <a:ext cx="1319725" cy="5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нтейнеры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специального назначения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76400" y="1856534"/>
            <a:ext cx="59164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JInternalFrame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внутри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других панелей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поведение п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одобно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Jframe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MDI-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</a:t>
            </a: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JLayeredPane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перекр</a:t>
            </a:r>
            <a:r>
              <a:rPr lang="ru-RU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ывающиеся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компоненты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добавляется глубина - колоды, слои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интерфейс по типу «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мастеров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»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136" y="1946606"/>
            <a:ext cx="2096453" cy="1790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136" y="4016174"/>
            <a:ext cx="2096453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5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мпоненты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Swing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0575" y="2747035"/>
            <a:ext cx="5105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Наследники </a:t>
            </a:r>
            <a:r>
              <a:rPr lang="en-US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JComponent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J-</a:t>
            </a: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Также есть «</a:t>
            </a:r>
            <a:r>
              <a:rPr lang="ru-RU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невизуальные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» классы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Стандартный набор элементов управления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Сложные элементы управления 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2" y="1487488"/>
            <a:ext cx="5258256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26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мпоненты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Swing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Shape 159" descr="Без имени-2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 bwMode="auto">
          <a:xfrm>
            <a:off x="3200400" y="1371589"/>
            <a:ext cx="5278046" cy="497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278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Свойства компонентов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6736" y="1447800"/>
            <a:ext cx="10454129" cy="701730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Общие свойства</a:t>
            </a: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рамка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цвета переднего и заднего плана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шрифт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прозрачность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максимальный и минимальный 	размеры 	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выравнивание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предпочитаемый размер*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 smtClean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 smtClean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 smtClean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 smtClean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 smtClean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 smtClean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Специфичные свойства</a:t>
            </a: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максимальное количество строк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модель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выбранный элемент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номер выбранного элемента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количество элементов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изменяемость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0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рендерер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68632" y="5766356"/>
            <a:ext cx="6194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Инкапсуляция</a:t>
            </a:r>
            <a:r>
              <a:rPr lang="uk-UA" b="1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во </a:t>
            </a:r>
            <a:r>
              <a:rPr lang="uk-UA" b="1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всей</a:t>
            </a:r>
            <a:r>
              <a:rPr lang="uk-UA" b="1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b="1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красе</a:t>
            </a:r>
            <a:r>
              <a:rPr lang="uk-UA" b="1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доступ </a:t>
            </a:r>
            <a:r>
              <a:rPr lang="uk-UA" b="1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только</a:t>
            </a:r>
            <a:r>
              <a:rPr lang="uk-UA" b="1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через </a:t>
            </a:r>
            <a:r>
              <a:rPr lang="uk-UA" b="1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методы</a:t>
            </a:r>
            <a:r>
              <a:rPr lang="uk-UA" b="1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121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Менеджеры разметки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46563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Менеджеры разметки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2438400" cy="2476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95600" y="2091288"/>
            <a:ext cx="868680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Определяют размер и расположение компонентов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 изменении размера окна пропорционально масштабируют компоненты 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разны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ОС, разное разрешение экрана, шрифты, отображение текста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Альтернатива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альтернатива ли?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абсолютное позиционирование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В классе 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Container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определен метод 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setLayout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3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Менеджеры разметки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90" y="1487488"/>
            <a:ext cx="6552510" cy="4765462"/>
          </a:xfrm>
          <a:prstGeom prst="rect">
            <a:avLst/>
          </a:prstGeom>
        </p:spPr>
      </p:pic>
      <p:pic>
        <p:nvPicPr>
          <p:cNvPr id="15" name="Shape 196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 bwMode="auto">
          <a:xfrm>
            <a:off x="449953" y="1310866"/>
            <a:ext cx="4316619" cy="500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5568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BorderLayout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2068538"/>
            <a:ext cx="10515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Располагает компоненты по пяти регионам (частям света)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NORTH, SOUTH, EAST, WEST, CENTER</a:t>
            </a:r>
            <a:endParaRPr lang="ru-RU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 масштабировании меняется 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размер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а не взаимное расположение элементов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Если не указать регион, компонент попадет в 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центр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Можно задать 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отступы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gaps)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между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компонентами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Менеджер разметки по умолчанию для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JFrame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JDialog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JApplet</a:t>
            </a:r>
            <a:endParaRPr lang="en-US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47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 графического интерфейса пользователя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BorderLayout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58" y="1232034"/>
            <a:ext cx="3663099" cy="49839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465540"/>
            <a:ext cx="5645150" cy="25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2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FlowLayout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9800" y="1835507"/>
            <a:ext cx="7772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Располагает компоненты 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одну строку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Свойство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ComponentOrientation</a:t>
            </a:r>
            <a:endParaRPr lang="ru-RU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LEFT_TO_RIGHT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RIGHT_TO_LEFT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Можно задать 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отступы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gaps)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между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компонентами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по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умолчанию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5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единиц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горизонтали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вертикали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Менеджер разметки по умолчанию для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JPanel</a:t>
            </a: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0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55478"/>
            <a:ext cx="2998395" cy="5291285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FlowLayout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06110"/>
            <a:ext cx="4280736" cy="17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10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  <a:sym typeface="Courier New"/>
              </a:rPr>
              <a:t>BoxLayout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594783"/>
            <a:ext cx="110204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Располагает компоненты 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горизонтально </a:t>
            </a:r>
            <a:r>
              <a:rPr lang="ru-RU" sz="2000" dirty="0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 вертикально </a:t>
            </a: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определяется </a:t>
            </a:r>
            <a:r>
              <a:rPr lang="uk-UA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аргументом 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конструктора 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axis </a:t>
            </a:r>
            <a:r>
              <a:rPr lang="en-US" sz="2000" dirty="0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ourier New"/>
              </a:rPr>
              <a:t>AXIS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ourier New"/>
              </a:rPr>
              <a:t>, 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ourier New"/>
              </a:rPr>
              <a:t>	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ourier New"/>
              </a:rPr>
              <a:t>Y_AXIS, LINE_AXIS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orbel"/>
              </a:rPr>
              <a:t>или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orbel"/>
              </a:rPr>
              <a:t> 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ourier New"/>
              </a:rPr>
              <a:t>PAGE_AXIS 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Courier New"/>
            </a:endParaRP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276600"/>
            <a:ext cx="4152900" cy="2762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4657725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4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  <a:sym typeface="Courier New"/>
              </a:rPr>
              <a:t>CardLayout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7821" y="1525588"/>
            <a:ext cx="655637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Компоненты располагаются как 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колода </a:t>
            </a:r>
            <a:r>
              <a:rPr lang="uk-UA" sz="2000" dirty="0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карт</a:t>
            </a: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Каждая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карта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может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содержать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несколько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компонентов</a:t>
            </a:r>
            <a:endParaRPr lang="uk-UA" sz="2000" dirty="0" smtClean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</a:t>
            </a: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олько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одна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карта видна в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любой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момент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времени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5" name="Shape 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4634222"/>
            <a:ext cx="2921000" cy="11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2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3200" y="4742044"/>
            <a:ext cx="2921000" cy="1130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700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  <a:sym typeface="Courier New"/>
              </a:rPr>
              <a:t>CardLayout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45" y="1470206"/>
            <a:ext cx="3048000" cy="3652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943" y="1426673"/>
            <a:ext cx="3124200" cy="4868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943" y="1470206"/>
            <a:ext cx="3138069" cy="2366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615" y="4545374"/>
            <a:ext cx="3867985" cy="14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  <a:sym typeface="Courier New"/>
              </a:rPr>
              <a:t>GridLayout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9400" y="2304871"/>
            <a:ext cx="6553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Располагает компоненты 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 строкам и </a:t>
            </a: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столбцам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Одинаковый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размер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компонентов</a:t>
            </a: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оличество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строк и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столбцов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задается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при его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создании</a:t>
            </a: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по умолчанию – 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1 строка, 1 столбец</a:t>
            </a: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Можно задать 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отступы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gaps)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между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компонентами</a:t>
            </a:r>
          </a:p>
        </p:txBody>
      </p:sp>
    </p:spTree>
    <p:extLst>
      <p:ext uri="{BB962C8B-B14F-4D97-AF65-F5344CB8AC3E}">
        <p14:creationId xmlns:p14="http://schemas.microsoft.com/office/powerpoint/2010/main" val="4213524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924259"/>
            <a:ext cx="3124200" cy="5419391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  <a:sym typeface="Courier New"/>
              </a:rPr>
              <a:t>GridLayout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362200"/>
            <a:ext cx="53329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10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  <a:sym typeface="Courier New"/>
              </a:rPr>
              <a:t>GridBagLayout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7800" y="1600200"/>
            <a:ext cx="100584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Располагает компоненты 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 строкам и </a:t>
            </a: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столбцам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Больше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гибкости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плане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изменения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размера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позиционирования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компонентов</a:t>
            </a: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Предназначен для сложных компоновок</a:t>
            </a: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GridBagConstraints</a:t>
            </a: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задать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некотор</a:t>
            </a:r>
            <a:r>
              <a:rPr lang="ru-RU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ые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ограничения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константы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gridwidth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gridheight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gridx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gridy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weightx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weighty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229457"/>
            <a:ext cx="2209800" cy="13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70" y="4070335"/>
            <a:ext cx="3274230" cy="21157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7149" t="14035" r="42845" b="43859"/>
          <a:stretch/>
        </p:blipFill>
        <p:spPr>
          <a:xfrm>
            <a:off x="4840663" y="4538000"/>
            <a:ext cx="1864937" cy="7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5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Другие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менеджер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разметки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679049"/>
            <a:ext cx="11049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Group Layout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независим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ая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настройка горизонтального и вертикального расположения компонентов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используется в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в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конструкторе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Matisse)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SpringLayout</a:t>
            </a:r>
            <a:endParaRPr lang="en-US" sz="2000" dirty="0">
              <a:solidFill>
                <a:srgbClr val="DA724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очень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гибкий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но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сложн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ый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для ручного кодирования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также был создан для использования в конструкторах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MigLayout</a:t>
            </a:r>
            <a:endParaRPr lang="en-US" sz="2000" dirty="0">
              <a:solidFill>
                <a:srgbClr val="DA724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универсальн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ый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изначально рассчитанный на ручное кодирование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114800"/>
            <a:ext cx="1165454" cy="116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6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графического интерфейса пользователя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655281"/>
            <a:ext cx="10467975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Графический интерфейс пользователя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GUI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разновидность пользовательского интерфейса,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котором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элементы управления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(меню, кнопки, значки, списки и т. п.), отображаются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строятся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на экране в виде графических изображений.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Чаще всего элементы интерфейса в GUI реализованы на основе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метафор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отображают их назначение и свойства, что облегчает понимание и освоение программ неподготовленными пользователями.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GUI –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это 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далеко н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 всегда лучшее решение!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Построение графического интерфейса пользователя в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ru-RU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46438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Что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такое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Matisse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7628" y="1494981"/>
            <a:ext cx="111747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Встроенный в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визуальный конструктор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берет на себя большую часть работы, позволяя сосредоточиться на логике приложения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интуитивно понятный WISIWIG редактор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автогенерация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необходимого кода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генерация обработчиков событий по двойному клику*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управление свойствами компонента в окне свойств.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полный набор компонентов пакета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Swing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и AWT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создание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Start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приложений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…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>
          <a:xfrm>
            <a:off x="8382000" y="3048000"/>
            <a:ext cx="329843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0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Окна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Matisse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8800" y="2735331"/>
            <a:ext cx="44015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Рабочая область (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Area)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Палитра (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Palette)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Инспектор (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Inspector)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Окно свойств (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Properties Window)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83205"/>
            <a:ext cx="2438400" cy="30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2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Design Area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95600" y="1487488"/>
            <a:ext cx="6400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 формы, взаимное расположение компонент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Удобное создание обработчиков событий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Подсказки для оптимального размещения компонентов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41" b="9363"/>
          <a:stretch/>
        </p:blipFill>
        <p:spPr>
          <a:xfrm>
            <a:off x="3345259" y="3085346"/>
            <a:ext cx="5471319" cy="31942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10200" y="3153265"/>
            <a:ext cx="381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5259" y="3153265"/>
            <a:ext cx="134143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648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Design Area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13614" y="1435624"/>
            <a:ext cx="7364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Можно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переключиться в режим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кода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генерируется автоматически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сгенерированный код выделен цветом и защищен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912952"/>
            <a:ext cx="5157715" cy="33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82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Palette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10786" y="1487488"/>
            <a:ext cx="8229600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Полный набор компонентов для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создания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JFC/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Swing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и AWT компоненты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86" y="2494272"/>
            <a:ext cx="8229600" cy="37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44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Inspector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86400" y="1736821"/>
            <a:ext cx="5638800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Отображает дерево компонентов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том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числе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невизуальн</a:t>
            </a:r>
            <a:r>
              <a:rPr lang="ru-RU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ых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быстрый переход к элементу 	управления или форме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при выделении узла дерева в 	рабочей области выделяется 	соответствующий компонент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(и наоборот)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2561"/>
            <a:ext cx="2988645" cy="41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11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Properties Window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2100190"/>
            <a:ext cx="52735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Отображает все свойства выбранного компонента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стандартные и специфичные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Свойства можно редактировать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тонкая настройка компонента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Тут же можно управлять обработчиками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событий, генерацией кода…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9836"/>
            <a:ext cx="2606560" cy="4496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528907"/>
            <a:ext cx="2475273" cy="446655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15200" y="1828799"/>
            <a:ext cx="1143000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55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905000" y="3200400"/>
            <a:ext cx="105918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графического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интерфейса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в </a:t>
            </a:r>
            <a:r>
              <a:rPr lang="en-US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ru-RU" sz="4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7412" name="Picture 4" descr="Результат пошуку зображень за запитом &quot;demo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61609"/>
            <a:ext cx="1656235" cy="165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656858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Другие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GUI-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фреймворки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6220" y="1447673"/>
            <a:ext cx="9829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SWT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от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создателей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Eclipse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не родственник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Swing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или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AWT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низкоуровнев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ый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в основе –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нативные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виджеты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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SwingX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–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расширение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Swing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большой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набор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продвинут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ых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компонентов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JGoodies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– Swing with Style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расширение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Swing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набор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компонентов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, библиотека диалоговых окон, …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Apache pivot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Qt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Jambi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Thinlet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, …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43" y="3896789"/>
            <a:ext cx="2971800" cy="2204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680" y="1150142"/>
            <a:ext cx="3009563" cy="2182416"/>
          </a:xfrm>
          <a:prstGeom prst="rect">
            <a:avLst/>
          </a:prstGeom>
        </p:spPr>
      </p:pic>
      <p:sp>
        <p:nvSpPr>
          <p:cNvPr id="5" name="Arrow: Down 4"/>
          <p:cNvSpPr/>
          <p:nvPr/>
        </p:nvSpPr>
        <p:spPr>
          <a:xfrm>
            <a:off x="9743443" y="3408631"/>
            <a:ext cx="685800" cy="377033"/>
          </a:xfrm>
          <a:prstGeom prst="downArrow">
            <a:avLst/>
          </a:prstGeom>
          <a:solidFill>
            <a:srgbClr val="DA7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Создание графического интерфейса пользователя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600200" y="2057400"/>
            <a:ext cx="102108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Обзор JFC и </a:t>
            </a:r>
            <a:r>
              <a:rPr lang="ru-RU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</a:t>
            </a:r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Структура </a:t>
            </a:r>
            <a:r>
              <a:rPr lang="ru-RU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</a:t>
            </a:r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API, </a:t>
            </a:r>
            <a:r>
              <a:rPr lang="ru-RU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</a:t>
            </a:r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-пакеты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Основные интерфейсные элементы и их свойства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Менеджеры разметки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Построение графического интерфейса пользователя в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endParaRPr lang="ru-RU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Другие</a:t>
            </a:r>
            <a:r>
              <a:rPr lang="uk-UA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фреймворки для </a:t>
            </a:r>
            <a:r>
              <a:rPr lang="uk-UA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построения</a:t>
            </a:r>
            <a:r>
              <a:rPr lang="uk-UA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графического</a:t>
            </a:r>
            <a:r>
              <a:rPr lang="uk-UA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r>
              <a:rPr lang="uk-UA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пользователя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Понятие о </a:t>
            </a:r>
            <a:r>
              <a:rPr lang="ru-RU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JavaFX</a:t>
            </a:r>
            <a:endParaRPr lang="ru-RU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Понятие о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JavaFX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04426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JavaFX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371600"/>
            <a:ext cx="1046797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JavaFX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платформа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 основе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создания приложений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настольн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мобильных,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RIA) </a:t>
            </a:r>
            <a:b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насыщенным графическим интерфейсом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c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оздавалась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замена 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</a:t>
            </a:r>
            <a:endParaRPr lang="ru-RU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налог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WPF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Microsoft	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часть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JRE/JDK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Декларативный язык 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JavaFX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Script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FXML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аналог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XAML	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можно обращаться к </a:t>
            </a:r>
            <a:r>
              <a:rPr lang="ru-RU" dirty="0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любым</a:t>
            </a:r>
            <a:r>
              <a:rPr lang="ru-RU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библиотекам </a:t>
            </a:r>
            <a:r>
              <a:rPr lang="ru-RU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en-US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логика бизнес-приложения может быть написана на </a:t>
            </a:r>
            <a:r>
              <a:rPr lang="ru-RU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ru-RU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 графический интерфейс пользователя — на </a:t>
            </a:r>
            <a:r>
              <a:rPr lang="ru-RU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JavaFX</a:t>
            </a:r>
            <a:r>
              <a:rPr lang="ru-RU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Script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Поддержка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3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D-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графики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сенсорного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печати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мультимедиа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HTML/CSS, …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148263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3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68" y="2344460"/>
            <a:ext cx="5412004" cy="3590925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JavaFX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1" y="1447800"/>
            <a:ext cx="109728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JavaFX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–семейство продуктов, основанных на технологии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предназначенное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упрощения разработки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графических интерфейсов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JavaFX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включает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JavaFX Script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JavaFX Mobile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расширенное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JRE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инструментарий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	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	Scene Builder*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73" r="69531" b="-1"/>
          <a:stretch/>
        </p:blipFill>
        <p:spPr>
          <a:xfrm>
            <a:off x="9906000" y="4928552"/>
            <a:ext cx="940336" cy="10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0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JavaFX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Scripts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371600"/>
            <a:ext cx="1046797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Ориентирован на создание интерфейса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прощение разработки форм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упрощение работы с 2D-графикой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Полноценный язык программирования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объектно-ориентированный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декларативный синтаксис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связывание данных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триггеры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запросы для массивов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Интеграция с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юбые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библиотеки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886733"/>
            <a:ext cx="4419600" cy="3632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524" y="4666965"/>
            <a:ext cx="2941163" cy="13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4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Полная поддержка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Swing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4601" y="1655966"/>
            <a:ext cx="47851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Основные компоненты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енеджеры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разметки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меню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…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Декларативный синтаксис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«функция определяет форму»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Простая модель событий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Возможность расширения существующих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компонентов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655966"/>
            <a:ext cx="4953000" cy="426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215950"/>
            <a:ext cx="2827734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42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ростая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модель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соб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ытий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4601" y="1655966"/>
            <a:ext cx="47851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Основные компоненты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енеджеры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разметки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меню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…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Декларативный синтаксис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«функция определяет форму»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Простая модель событий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Возможность расширения существующих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компонентов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402782"/>
            <a:ext cx="4696807" cy="2753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4335463"/>
            <a:ext cx="2040870" cy="11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57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Двунаправленное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связ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ывание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данных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288381"/>
            <a:ext cx="5866119" cy="3138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124200"/>
            <a:ext cx="3690937" cy="13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76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Массивы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54" y="2027238"/>
            <a:ext cx="796869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12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Массивы и связывание данных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487488"/>
            <a:ext cx="4679888" cy="4745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95" y="2590800"/>
            <a:ext cx="3969641" cy="16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0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Можно и 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программно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!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03808"/>
            <a:ext cx="3728238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919" y="1408521"/>
            <a:ext cx="4387625" cy="2624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454" r="4295" b="11111"/>
          <a:stretch/>
        </p:blipFill>
        <p:spPr>
          <a:xfrm>
            <a:off x="6080919" y="4343400"/>
            <a:ext cx="2895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Обзор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JFC 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Swing. </a:t>
            </a:r>
            <a:b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Структура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Swing API, Swing-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пакеты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JavaFX-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приложения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86608"/>
            <a:ext cx="4162425" cy="466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398947"/>
            <a:ext cx="4314825" cy="4238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875" y="5413993"/>
            <a:ext cx="2572273" cy="7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81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758158" y="1410167"/>
            <a:ext cx="7004841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Monet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JavaFX Scene Builder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FXML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59" y="1983254"/>
            <a:ext cx="7004841" cy="37942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285085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96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4848520" y="3441911"/>
            <a:ext cx="60198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6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Статьи и руководства по </a:t>
            </a:r>
            <a:r>
              <a:rPr lang="en-US" sz="36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/>
            </a:r>
            <a:br>
              <a:rPr lang="en-US" sz="36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</a:br>
            <a:r>
              <a:rPr lang="en-US" sz="3600" b="1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JavaFX</a:t>
            </a:r>
            <a:r>
              <a:rPr lang="uk-UA" sz="36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для </a:t>
            </a:r>
            <a:r>
              <a:rPr lang="uk-UA" sz="36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разработчиков</a:t>
            </a:r>
            <a:endParaRPr lang="en-US" sz="36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1" y="2438400"/>
            <a:ext cx="1771650" cy="1771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02" y="2628677"/>
            <a:ext cx="2057400" cy="29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57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GUI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28800" y="241935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GUI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чат-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клиента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ручное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кодирование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GUI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модели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банкомата</a:t>
            </a:r>
            <a:b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Matisse)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133600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9493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GUI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19" y="1379538"/>
            <a:ext cx="7010400" cy="47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GUI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18" y="1574579"/>
            <a:ext cx="9325363" cy="45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00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65913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2279814"/>
            <a:ext cx="96393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Swing?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он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связан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AWT?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контейнер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ы? Контейнеры каких видов есть в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менеджер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разметки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 Перечислите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известн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ые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Вам менеджеры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JavaFX? JavaFX Scripts? FXML?</a:t>
            </a: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204115" y="3622747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Обработка событий от интерфейсных элементов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История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GUI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9038" y="1487488"/>
            <a:ext cx="97075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зависит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от платформ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ы.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Но будут ли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GUI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приложения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на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тоже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кросс-платформенными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8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 1.0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включала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AWT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(Abstract Window Toolkit)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простого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графического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поведение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интерфейсн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элементов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делегировалось 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нативным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библиотекам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каждой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платформ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ы. Результат – баги и различия в отображении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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8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1996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Netscape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IFC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(Internet Foundation Classes)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интерфейсн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ые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элементы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строятся на лету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Теперь все и везде выглядит одинаково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 Результат сотрудничества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Netscape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и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Sun –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библиотека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 с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кодов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ым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 названием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Swing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038693"/>
            <a:ext cx="888498" cy="8884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038693"/>
            <a:ext cx="833437" cy="8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1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JFC (Java Foundation Classes)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Shape 74" descr="Без имени-2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 bwMode="auto">
          <a:xfrm>
            <a:off x="2367839" y="1371600"/>
            <a:ext cx="7456321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7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Swing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0" y="1600200"/>
            <a:ext cx="5943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Улучшенный и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расширенный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набор интерфейсных элементов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аналоги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компонентов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AWT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более сложные компоненты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Мимикрия под стиль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хостовой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ОС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поддержк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PLAF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(Pluggable Look And Feel)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своего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вида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оформления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изменение имеющихся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изменение оформления в процессе 	выполнения программы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29" y="1748873"/>
            <a:ext cx="42386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46932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43895</TotalTime>
  <Words>2060</Words>
  <Application>Microsoft Office PowerPoint</Application>
  <PresentationFormat>Широкоэкранный</PresentationFormat>
  <Paragraphs>642</Paragraphs>
  <Slides>74</Slides>
  <Notes>73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74</vt:i4>
      </vt:variant>
    </vt:vector>
  </HeadingPairs>
  <TitlesOfParts>
    <vt:vector size="85" baseType="lpstr">
      <vt:lpstr>Arial</vt:lpstr>
      <vt:lpstr>Calibri</vt:lpstr>
      <vt:lpstr>Corbel</vt:lpstr>
      <vt:lpstr>Courier New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2892</cp:revision>
  <dcterms:created xsi:type="dcterms:W3CDTF">2010-11-10T13:30:04Z</dcterms:created>
  <dcterms:modified xsi:type="dcterms:W3CDTF">2017-07-31T12:47:25Z</dcterms:modified>
</cp:coreProperties>
</file>